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roup 1 - Bala Chikkala | Sujit Murahari Giridharan | Sai Koushik Valluri | Ratna Srikar Duriseti | Naga Suchandra Tirumalasett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29259">
              <a:defRPr sz="2859"/>
            </a:lvl1pPr>
          </a:lstStyle>
          <a:p>
            <a:pPr/>
            <a:r>
              <a:t>Group 1 - Bala Chikkala | Sujit Murahari Giridharan | Sai Koushik Valluri | Ratna Srikar Duriseti | Naga Suchandra Tirumalasetti </a:t>
            </a:r>
          </a:p>
        </p:txBody>
      </p:sp>
      <p:sp>
        <p:nvSpPr>
          <p:cNvPr id="172" name="Speech Emotion Recogni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Speech Emotion Recognition</a:t>
            </a:r>
          </a:p>
        </p:txBody>
      </p:sp>
      <p:sp>
        <p:nvSpPr>
          <p:cNvPr id="173" name="Enhancing Model Effectiveness and Uncovering Multi-Dimensional Use Cas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365469">
              <a:lnSpc>
                <a:spcPct val="80000"/>
              </a:lnSpc>
              <a:defRPr spc="-129" sz="6496">
                <a:solidFill>
                  <a:srgbClr val="FFFFFF"/>
                </a:solidFill>
              </a:defRPr>
            </a:lvl1pPr>
          </a:lstStyle>
          <a:p>
            <a:pPr/>
            <a:r>
              <a:t>Enhancing Model Effectiveness and Uncovering Multi-Dimensional Use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DA- Emotion Count"/>
          <p:cNvSpPr txBox="1"/>
          <p:nvPr>
            <p:ph type="title"/>
          </p:nvPr>
        </p:nvSpPr>
        <p:spPr>
          <a:xfrm>
            <a:off x="322600" y="-615755"/>
            <a:ext cx="21971005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EDA- Emotion Count</a:t>
            </a:r>
          </a:p>
        </p:txBody>
      </p:sp>
      <p:sp>
        <p:nvSpPr>
          <p:cNvPr id="209" name="Rectangle"/>
          <p:cNvSpPr txBox="1"/>
          <p:nvPr/>
        </p:nvSpPr>
        <p:spPr>
          <a:xfrm>
            <a:off x="224387" y="2666639"/>
            <a:ext cx="23935226" cy="1123914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 algn="just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0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3330" y="2720814"/>
            <a:ext cx="20680193" cy="827437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ext"/>
          <p:cNvSpPr txBox="1"/>
          <p:nvPr/>
        </p:nvSpPr>
        <p:spPr>
          <a:xfrm>
            <a:off x="3355051" y="3861084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212" name="The bar graph indicates that females tend to experience emotions such as anger, disgust, fear, happiness, and sadness more often, whereas surprise is the least frequently experienced emotion among males."/>
          <p:cNvSpPr txBox="1"/>
          <p:nvPr/>
        </p:nvSpPr>
        <p:spPr>
          <a:xfrm>
            <a:off x="582165" y="11180803"/>
            <a:ext cx="23219670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 bar graph indicates that females tend to experience emotions such as anger, disgust, fear, happiness, and sadness more often, whereas surprise is the least frequently experienced emotion among males.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EDA- Waveform and spectrogram - Male"/>
          <p:cNvSpPr txBox="1"/>
          <p:nvPr>
            <p:ph type="title"/>
          </p:nvPr>
        </p:nvSpPr>
        <p:spPr>
          <a:xfrm>
            <a:off x="195022" y="-860633"/>
            <a:ext cx="23361452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EDA- Waveform and spectrogram - Male</a:t>
            </a:r>
          </a:p>
        </p:txBody>
      </p:sp>
      <p:pic>
        <p:nvPicPr>
          <p:cNvPr id="21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741937" y="3003462"/>
            <a:ext cx="6592457" cy="240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5071" y="3083024"/>
            <a:ext cx="6592457" cy="225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1937" y="5559409"/>
            <a:ext cx="6592457" cy="244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96009" y="5791167"/>
            <a:ext cx="6510581" cy="2133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80774" y="8303334"/>
            <a:ext cx="6714784" cy="2358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28199" y="10960094"/>
            <a:ext cx="6784676" cy="244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55071" y="8664326"/>
            <a:ext cx="6592457" cy="1972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297035" y="11057962"/>
            <a:ext cx="7108529" cy="2250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DA- Waveform and spectrogram - Female"/>
          <p:cNvSpPr txBox="1"/>
          <p:nvPr/>
        </p:nvSpPr>
        <p:spPr>
          <a:xfrm>
            <a:off x="98806" y="252277"/>
            <a:ext cx="24186389" cy="3290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EDA- Waveform and spectrogram - Female</a:t>
            </a:r>
          </a:p>
        </p:txBody>
      </p:sp>
      <p:pic>
        <p:nvPicPr>
          <p:cNvPr id="22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5003" y="3650633"/>
            <a:ext cx="6080583" cy="2031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5003" y="5789394"/>
            <a:ext cx="6080583" cy="2110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85003" y="8179012"/>
            <a:ext cx="6080583" cy="2162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5003" y="10615663"/>
            <a:ext cx="6080583" cy="2222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25638" y="3650633"/>
            <a:ext cx="6162622" cy="2031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95674" y="5824983"/>
            <a:ext cx="6222551" cy="2066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848333" y="8164952"/>
            <a:ext cx="6317232" cy="2162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797607" y="10601603"/>
            <a:ext cx="6418684" cy="2260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Data Transformation"/>
          <p:cNvSpPr txBox="1"/>
          <p:nvPr>
            <p:ph type="title"/>
          </p:nvPr>
        </p:nvSpPr>
        <p:spPr>
          <a:xfrm>
            <a:off x="72804" y="-1000058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Data Transformation</a:t>
            </a:r>
          </a:p>
        </p:txBody>
      </p:sp>
      <p:sp>
        <p:nvSpPr>
          <p:cNvPr id="235" name="Every audio file in the dataset has undergone various transformations, including alterations in noise levels, stretching, shifting, pitch adjustments, and changes in playback speed."/>
          <p:cNvSpPr txBox="1"/>
          <p:nvPr/>
        </p:nvSpPr>
        <p:spPr>
          <a:xfrm>
            <a:off x="53884" y="2195730"/>
            <a:ext cx="23935226" cy="333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just" defTabSz="457200">
              <a:lnSpc>
                <a:spcPts val="7400"/>
              </a:lnSpc>
              <a:spcBef>
                <a:spcPts val="0"/>
              </a:spcBef>
              <a:defRPr sz="53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Every audio file in the dataset has undergone various transformations, including alterations in noise levels, stretching, shifting, pitch adjustments, and changes in playback speed.</a:t>
            </a:r>
          </a:p>
        </p:txBody>
      </p:sp>
      <p:pic>
        <p:nvPicPr>
          <p:cNvPr id="23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4161" y="5941649"/>
            <a:ext cx="8382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4323" y="5941649"/>
            <a:ext cx="8739741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tretch"/>
          <p:cNvSpPr txBox="1"/>
          <p:nvPr/>
        </p:nvSpPr>
        <p:spPr>
          <a:xfrm>
            <a:off x="5415640" y="12450404"/>
            <a:ext cx="207904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Stretch</a:t>
            </a:r>
          </a:p>
        </p:txBody>
      </p:sp>
      <p:sp>
        <p:nvSpPr>
          <p:cNvPr id="239" name="Higher Speed"/>
          <p:cNvSpPr txBox="1"/>
          <p:nvPr/>
        </p:nvSpPr>
        <p:spPr>
          <a:xfrm>
            <a:off x="14918619" y="12450404"/>
            <a:ext cx="385114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Higher Speed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eature Extraction"/>
          <p:cNvSpPr txBox="1"/>
          <p:nvPr>
            <p:ph type="title"/>
          </p:nvPr>
        </p:nvSpPr>
        <p:spPr>
          <a:xfrm>
            <a:off x="92019" y="-980843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Feature Extraction</a:t>
            </a:r>
          </a:p>
        </p:txBody>
      </p:sp>
      <p:sp>
        <p:nvSpPr>
          <p:cNvPr id="242" name="To all the transformations we extracted MFCC…"/>
          <p:cNvSpPr txBox="1"/>
          <p:nvPr/>
        </p:nvSpPr>
        <p:spPr>
          <a:xfrm>
            <a:off x="19050" y="-1693648"/>
            <a:ext cx="23935225" cy="112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To all the transformations we extracted MFCC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t>What is MFCC? Why MFCC?</a:t>
            </a:r>
          </a:p>
        </p:txBody>
      </p:sp>
      <p:sp>
        <p:nvSpPr>
          <p:cNvPr id="243" name="- ‘’MFCC (Mel-Frequency Cepstral Coefficients) is a feature extraction technique widely used in speech and audio signal processing. It mimics human auditory perception, converting audio signals into a compact representation suitable for tasks like speech"/>
          <p:cNvSpPr txBox="1"/>
          <p:nvPr/>
        </p:nvSpPr>
        <p:spPr>
          <a:xfrm>
            <a:off x="19049" y="5473959"/>
            <a:ext cx="23935226" cy="276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- ‘’MFCC (Mel-Frequency Cepstral Coefficients) is a feature extraction technique widely used in speech and audio signal processing. It mimics human auditory perception, converting audio signals into a compact representation suitable for tasks like speech recognition and speaker identification.’’</a:t>
            </a:r>
          </a:p>
        </p:txBody>
      </p:sp>
      <p:sp>
        <p:nvSpPr>
          <p:cNvPr id="244" name="-MFCC focus on features of the audio signals which are significant for human speech perception and they also discard less relevant information"/>
          <p:cNvSpPr txBox="1"/>
          <p:nvPr/>
        </p:nvSpPr>
        <p:spPr>
          <a:xfrm>
            <a:off x="145770" y="9157958"/>
            <a:ext cx="23463810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-MFCC focus on features of the audio signals which are significant for human speech perception and they also discard less relevant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Balancing &amp; Scaling"/>
          <p:cNvSpPr txBox="1"/>
          <p:nvPr>
            <p:ph type="title"/>
          </p:nvPr>
        </p:nvSpPr>
        <p:spPr>
          <a:xfrm>
            <a:off x="111234" y="-923197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Balancing &amp; Scaling</a:t>
            </a:r>
          </a:p>
        </p:txBody>
      </p:sp>
      <p:sp>
        <p:nvSpPr>
          <p:cNvPr id="247" name="As observed in the EDA the male and female surprise are significantly small compared to the other emotions.…"/>
          <p:cNvSpPr txBox="1"/>
          <p:nvPr/>
        </p:nvSpPr>
        <p:spPr>
          <a:xfrm>
            <a:off x="65668" y="3652330"/>
            <a:ext cx="23680973" cy="7666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89000" indent="-889000" algn="just">
              <a:buSzPct val="100000"/>
              <a:buAutoNum type="arabicPeriod" startAt="1"/>
              <a:defRPr>
                <a:solidFill>
                  <a:srgbClr val="FFFFFF"/>
                </a:solidFill>
              </a:defRPr>
            </a:pPr>
            <a:r>
              <a:t>As observed in the EDA the male and female surprise are significantly small compared to the other emotions.</a:t>
            </a:r>
          </a:p>
          <a:p>
            <a:pPr marL="889000" indent="-889000" algn="just">
              <a:buSzPct val="100000"/>
              <a:buAutoNum type="arabicPeriod" startAt="1"/>
              <a:defRPr>
                <a:solidFill>
                  <a:srgbClr val="FFFFFF"/>
                </a:solidFill>
              </a:defRPr>
            </a:pPr>
            <a:r>
              <a:t>This may induce biased to the model so we are balancing the dataset where we use SMOTE algorithm from IMBLERAN</a:t>
            </a:r>
          </a:p>
          <a:p>
            <a:pPr marL="889000" indent="-889000" algn="just">
              <a:buSzPct val="100000"/>
              <a:buAutoNum type="arabicPeriod" startAt="1"/>
              <a:defRPr>
                <a:solidFill>
                  <a:srgbClr val="FFFFFF"/>
                </a:solidFill>
              </a:defRPr>
            </a:pPr>
            <a:r>
              <a:t>Now we have 7672 observations for each class in our target variable.</a:t>
            </a:r>
          </a:p>
          <a:p>
            <a:pPr marL="889000" indent="-889000" algn="just">
              <a:buSzPct val="100000"/>
              <a:buAutoNum type="arabicPeriod" startAt="1"/>
              <a:defRPr>
                <a:solidFill>
                  <a:srgbClr val="FFFFFF"/>
                </a:solidFill>
              </a:defRPr>
            </a:pPr>
            <a:r>
              <a:t>We also did one hot encoding on the target variable</a:t>
            </a:r>
          </a:p>
          <a:p>
            <a:pPr marL="889000" indent="-889000" algn="just">
              <a:buSzPct val="100000"/>
              <a:buAutoNum type="arabicPeriod" startAt="1"/>
              <a:defRPr>
                <a:solidFill>
                  <a:srgbClr val="FFFFFF"/>
                </a:solidFill>
              </a:defRPr>
            </a:pPr>
            <a:r>
              <a:t>We created a new Dataset which contains the scaled data to provide it as input and check the performance.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Model Building - 2 Layer"/>
          <p:cNvSpPr txBox="1"/>
          <p:nvPr>
            <p:ph type="title"/>
          </p:nvPr>
        </p:nvSpPr>
        <p:spPr>
          <a:xfrm>
            <a:off x="149664" y="-942413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 Building - 2 Layer</a:t>
            </a:r>
          </a:p>
        </p:txBody>
      </p:sp>
      <p:sp>
        <p:nvSpPr>
          <p:cNvPr id="250" name="Rectangle"/>
          <p:cNvSpPr txBox="1"/>
          <p:nvPr/>
        </p:nvSpPr>
        <p:spPr>
          <a:xfrm>
            <a:off x="224387" y="2744284"/>
            <a:ext cx="23935226" cy="1123914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 algn="just">
              <a:defRPr b="1">
                <a:solidFill>
                  <a:srgbClr val="FFFFFF"/>
                </a:solidFill>
              </a:defRPr>
            </a:pPr>
          </a:p>
        </p:txBody>
      </p:sp>
      <p:pic>
        <p:nvPicPr>
          <p:cNvPr id="25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477" y="3451797"/>
            <a:ext cx="9337219" cy="9196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39299" y="2858617"/>
            <a:ext cx="7637380" cy="5075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9299" y="8037602"/>
            <a:ext cx="7637380" cy="550743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ext"/>
          <p:cNvSpPr txBox="1"/>
          <p:nvPr/>
        </p:nvSpPr>
        <p:spPr>
          <a:xfrm>
            <a:off x="19434538" y="3228165"/>
            <a:ext cx="1231698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Model Building - 3 Layer"/>
          <p:cNvSpPr txBox="1"/>
          <p:nvPr>
            <p:ph type="title"/>
          </p:nvPr>
        </p:nvSpPr>
        <p:spPr>
          <a:xfrm>
            <a:off x="149664" y="-942413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 Building - 3 Layer</a:t>
            </a:r>
          </a:p>
        </p:txBody>
      </p:sp>
      <p:sp>
        <p:nvSpPr>
          <p:cNvPr id="257" name="Rectangle"/>
          <p:cNvSpPr txBox="1"/>
          <p:nvPr/>
        </p:nvSpPr>
        <p:spPr>
          <a:xfrm>
            <a:off x="224387" y="2679339"/>
            <a:ext cx="23935226" cy="1123914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 algn="just">
              <a:defRPr b="1">
                <a:solidFill>
                  <a:srgbClr val="FFFFFF"/>
                </a:solidFill>
              </a:defRPr>
            </a:pP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336" y="2791982"/>
            <a:ext cx="8394895" cy="10291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5666" y="8435672"/>
            <a:ext cx="7056092" cy="464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2730" y="2804377"/>
            <a:ext cx="7006602" cy="5209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Model Building - 4 Layer"/>
          <p:cNvSpPr txBox="1"/>
          <p:nvPr>
            <p:ph type="title"/>
          </p:nvPr>
        </p:nvSpPr>
        <p:spPr>
          <a:xfrm>
            <a:off x="149664" y="-942413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 Building - 4 Layer</a:t>
            </a:r>
          </a:p>
        </p:txBody>
      </p:sp>
      <p:sp>
        <p:nvSpPr>
          <p:cNvPr id="263" name="Rectangle"/>
          <p:cNvSpPr txBox="1"/>
          <p:nvPr/>
        </p:nvSpPr>
        <p:spPr>
          <a:xfrm>
            <a:off x="224387" y="2679339"/>
            <a:ext cx="23935226" cy="1123914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 algn="just">
              <a:defRPr b="1">
                <a:solidFill>
                  <a:srgbClr val="FFFFFF"/>
                </a:solidFill>
              </a:defRPr>
            </a:pPr>
          </a:p>
        </p:txBody>
      </p:sp>
      <p:pic>
        <p:nvPicPr>
          <p:cNvPr id="26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194" y="2828084"/>
            <a:ext cx="8280401" cy="1050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53814" y="2800108"/>
            <a:ext cx="7198443" cy="4834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53813" y="8042200"/>
            <a:ext cx="7198444" cy="5226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Model Building - 5 Layer"/>
          <p:cNvSpPr txBox="1"/>
          <p:nvPr>
            <p:ph type="title"/>
          </p:nvPr>
        </p:nvSpPr>
        <p:spPr>
          <a:xfrm>
            <a:off x="149664" y="-942413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 Building - 5 Layer</a:t>
            </a:r>
          </a:p>
        </p:txBody>
      </p:sp>
      <p:sp>
        <p:nvSpPr>
          <p:cNvPr id="269" name="Rectangle"/>
          <p:cNvSpPr txBox="1"/>
          <p:nvPr/>
        </p:nvSpPr>
        <p:spPr>
          <a:xfrm>
            <a:off x="224387" y="2895824"/>
            <a:ext cx="23935226" cy="112391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 algn="just">
              <a:defRPr b="1">
                <a:solidFill>
                  <a:srgbClr val="FFFFFF"/>
                </a:solidFill>
              </a:defRPr>
            </a:pPr>
          </a:p>
        </p:txBody>
      </p:sp>
      <p:pic>
        <p:nvPicPr>
          <p:cNvPr id="27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167" y="3091909"/>
            <a:ext cx="6667501" cy="1041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468" y="3115210"/>
            <a:ext cx="7275895" cy="4911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3795" y="8200261"/>
            <a:ext cx="7259241" cy="5256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peech Emotion Recognition (SER) analyzes voice signals to detect human emotions, impacting AI, NLP, and Large Language Models.…"/>
          <p:cNvSpPr txBox="1"/>
          <p:nvPr>
            <p:ph type="body" idx="4294967295"/>
          </p:nvPr>
        </p:nvSpPr>
        <p:spPr>
          <a:xfrm>
            <a:off x="327858" y="3574402"/>
            <a:ext cx="23728283" cy="9116094"/>
          </a:xfrm>
          <a:prstGeom prst="rect">
            <a:avLst/>
          </a:prstGeom>
        </p:spPr>
        <p:txBody>
          <a:bodyPr/>
          <a:lstStyle/>
          <a:p>
            <a:pPr marL="0" indent="0" algn="just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pPr>
            <a:r>
              <a:t>Speech Emotion Recognition (SER) analyzes voice signals to detect human emotions, impacting AI, NLP, and Large Language Models. </a:t>
            </a:r>
          </a:p>
          <a:p>
            <a:pPr marL="0" indent="0" algn="just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pPr>
          </a:p>
          <a:p>
            <a:pPr marL="0" indent="0" algn="just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pPr>
            <a:r>
              <a:t>Its applications range from healthcare to customer satisfaction analysis, aiding in identifying mental health issues and gauging sentiment.</a:t>
            </a:r>
          </a:p>
        </p:txBody>
      </p:sp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9560" y="9998736"/>
            <a:ext cx="12331987" cy="351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Introduction"/>
          <p:cNvSpPr txBox="1"/>
          <p:nvPr/>
        </p:nvSpPr>
        <p:spPr>
          <a:xfrm>
            <a:off x="322600" y="152850"/>
            <a:ext cx="21971005" cy="1734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267655">
              <a:lnSpc>
                <a:spcPct val="80000"/>
              </a:lnSpc>
              <a:spcBef>
                <a:spcPts val="0"/>
              </a:spcBef>
              <a:defRPr spc="-215" sz="10788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Model Building - 2 Scaled Layer"/>
          <p:cNvSpPr txBox="1"/>
          <p:nvPr>
            <p:ph type="title"/>
          </p:nvPr>
        </p:nvSpPr>
        <p:spPr>
          <a:xfrm>
            <a:off x="149664" y="-942413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 Building - 2 Scaled Layer</a:t>
            </a:r>
          </a:p>
        </p:txBody>
      </p:sp>
      <p:pic>
        <p:nvPicPr>
          <p:cNvPr id="2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065" y="3706662"/>
            <a:ext cx="8991591" cy="7956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7254" y="3243096"/>
            <a:ext cx="6487191" cy="4207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7254" y="7597331"/>
            <a:ext cx="6487192" cy="4560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Model Building - 3 Scaled Layer"/>
          <p:cNvSpPr txBox="1"/>
          <p:nvPr>
            <p:ph type="title"/>
          </p:nvPr>
        </p:nvSpPr>
        <p:spPr>
          <a:xfrm>
            <a:off x="149664" y="-942413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 Building - 3 Scaled Layer</a:t>
            </a:r>
          </a:p>
        </p:txBody>
      </p:sp>
      <p:pic>
        <p:nvPicPr>
          <p:cNvPr id="28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269" y="2488891"/>
            <a:ext cx="8738092" cy="10415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55533" y="2498663"/>
            <a:ext cx="6891608" cy="4719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52934" y="8251921"/>
            <a:ext cx="6896804" cy="4723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Model Building - 4 Scaled Layer"/>
          <p:cNvSpPr txBox="1"/>
          <p:nvPr>
            <p:ph type="title"/>
          </p:nvPr>
        </p:nvSpPr>
        <p:spPr>
          <a:xfrm>
            <a:off x="149664" y="-942413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 Building - 4 Scaled Layer</a:t>
            </a:r>
          </a:p>
        </p:txBody>
      </p:sp>
      <p:pic>
        <p:nvPicPr>
          <p:cNvPr id="28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81" y="2305049"/>
            <a:ext cx="7572333" cy="10729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2619" y="2323590"/>
            <a:ext cx="7122917" cy="4877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63035" y="8163441"/>
            <a:ext cx="7122085" cy="4877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Model Building - 5 Scaled Layer"/>
          <p:cNvSpPr txBox="1"/>
          <p:nvPr>
            <p:ph type="title"/>
          </p:nvPr>
        </p:nvSpPr>
        <p:spPr>
          <a:xfrm>
            <a:off x="149664" y="-942413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 Building - 5 Scaled Layer</a:t>
            </a:r>
          </a:p>
        </p:txBody>
      </p:sp>
      <p:pic>
        <p:nvPicPr>
          <p:cNvPr id="29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964" y="2170783"/>
            <a:ext cx="7126408" cy="1123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1962" y="2165792"/>
            <a:ext cx="7689904" cy="5174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7066" y="7835740"/>
            <a:ext cx="7689904" cy="5575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Validate and Select the model"/>
          <p:cNvSpPr txBox="1"/>
          <p:nvPr>
            <p:ph type="title"/>
          </p:nvPr>
        </p:nvSpPr>
        <p:spPr>
          <a:xfrm>
            <a:off x="207310" y="-865552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Validate and Select the model</a:t>
            </a:r>
          </a:p>
        </p:txBody>
      </p:sp>
      <p:pic>
        <p:nvPicPr>
          <p:cNvPr id="2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158" y="5022947"/>
            <a:ext cx="10723235" cy="5272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85328" y="4176072"/>
            <a:ext cx="12130213" cy="7336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Evaluating Model on Emotions"/>
          <p:cNvSpPr txBox="1"/>
          <p:nvPr/>
        </p:nvSpPr>
        <p:spPr>
          <a:xfrm>
            <a:off x="207310" y="-865552"/>
            <a:ext cx="21971004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Evaluating Model on Emotions</a:t>
            </a:r>
          </a:p>
        </p:txBody>
      </p:sp>
      <p:pic>
        <p:nvPicPr>
          <p:cNvPr id="2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798" y="4294061"/>
            <a:ext cx="10123292" cy="6322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0588" y="4262234"/>
            <a:ext cx="10696721" cy="6385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Evaluating Model on Gender"/>
          <p:cNvSpPr txBox="1"/>
          <p:nvPr/>
        </p:nvSpPr>
        <p:spPr>
          <a:xfrm>
            <a:off x="207310" y="-865552"/>
            <a:ext cx="21971004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Evaluating Model on Gender</a:t>
            </a:r>
          </a:p>
        </p:txBody>
      </p:sp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007" y="3984064"/>
            <a:ext cx="8851901" cy="674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01549" y="4908826"/>
            <a:ext cx="12403523" cy="4374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onclusion"/>
          <p:cNvSpPr txBox="1"/>
          <p:nvPr/>
        </p:nvSpPr>
        <p:spPr>
          <a:xfrm>
            <a:off x="149664" y="140010"/>
            <a:ext cx="21971004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307" name="Developed CNN models on 4 different datasets, testing 2 to 5-layer architectures on original and scaled data.…"/>
          <p:cNvSpPr txBox="1"/>
          <p:nvPr/>
        </p:nvSpPr>
        <p:spPr>
          <a:xfrm>
            <a:off x="340606" y="5004499"/>
            <a:ext cx="23972217" cy="513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-"/>
              <a:defRPr>
                <a:solidFill>
                  <a:srgbClr val="FFFFFF"/>
                </a:solidFill>
              </a:defRPr>
            </a:pPr>
            <a:r>
              <a:t>Developed CNN models on 4 different datasets, testing 2 to 5-layer architectures on original and scaled data.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-  The 5-layer model on original data excelled with 99.9% training, 92.9% test accuracy.</a:t>
            </a:r>
          </a:p>
          <a:p>
            <a:pPr marL="609600" indent="-609600">
              <a:buSzPct val="123000"/>
              <a:buChar char="-"/>
              <a:defRPr>
                <a:solidFill>
                  <a:srgbClr val="FFFFFF"/>
                </a:solidFill>
              </a:defRPr>
            </a:pPr>
            <a:r>
              <a:t>Achieved emotion classification metrics (precision, recall, accuracy) exceeding 92%.</a:t>
            </a:r>
          </a:p>
          <a:p>
            <a:pPr marL="609600" indent="-609600">
              <a:buSzPct val="123000"/>
              <a:buChar char="-"/>
              <a:defRPr>
                <a:solidFill>
                  <a:srgbClr val="FFFFFF"/>
                </a:solidFill>
              </a:defRPr>
            </a:pPr>
            <a:r>
              <a:t>Obtained gender classification metrics (precision, recall, accuracy) surpassing 99%.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hank you!"/>
          <p:cNvSpPr txBox="1"/>
          <p:nvPr>
            <p:ph type="title"/>
          </p:nvPr>
        </p:nvSpPr>
        <p:spPr>
          <a:xfrm>
            <a:off x="7917515" y="4533900"/>
            <a:ext cx="21971005" cy="4648201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roblem?"/>
          <p:cNvSpPr txBox="1"/>
          <p:nvPr>
            <p:ph type="title"/>
          </p:nvPr>
        </p:nvSpPr>
        <p:spPr>
          <a:xfrm>
            <a:off x="322600" y="152850"/>
            <a:ext cx="21971005" cy="1734932"/>
          </a:xfrm>
          <a:prstGeom prst="rect">
            <a:avLst/>
          </a:prstGeom>
        </p:spPr>
        <p:txBody>
          <a:bodyPr/>
          <a:lstStyle>
            <a:lvl1pPr defTabSz="2267655">
              <a:defRPr b="1" spc="-215" sz="10788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Problem?</a:t>
            </a:r>
          </a:p>
        </p:txBody>
      </p:sp>
      <p:sp>
        <p:nvSpPr>
          <p:cNvPr id="180" name="The main objective of this project is to detect human emotions through speech.…"/>
          <p:cNvSpPr txBox="1"/>
          <p:nvPr>
            <p:ph type="body" idx="4294967295"/>
          </p:nvPr>
        </p:nvSpPr>
        <p:spPr>
          <a:xfrm>
            <a:off x="327859" y="4304577"/>
            <a:ext cx="23728282" cy="9116094"/>
          </a:xfrm>
          <a:prstGeom prst="rect">
            <a:avLst/>
          </a:prstGeom>
        </p:spPr>
        <p:txBody>
          <a:bodyPr/>
          <a:lstStyle/>
          <a:p>
            <a:pPr marL="0" indent="0" algn="just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pPr>
            <a:r>
              <a:t>The main objective of this project is to detect human emotions through speech. </a:t>
            </a:r>
          </a:p>
          <a:p>
            <a:pPr marL="0" indent="0" algn="just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pPr>
          </a:p>
          <a:p>
            <a:pPr marL="0" indent="0" algn="just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pPr>
            <a:r>
              <a:t>Speech Emotion Recognition has become increasingly popular recently due to its wide-ranging applications in healthcare, personnel management, education, and other fields.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ctive"/>
          <p:cNvSpPr txBox="1"/>
          <p:nvPr>
            <p:ph type="title"/>
          </p:nvPr>
        </p:nvSpPr>
        <p:spPr>
          <a:xfrm>
            <a:off x="303385" y="306571"/>
            <a:ext cx="21971004" cy="1734932"/>
          </a:xfrm>
          <a:prstGeom prst="rect">
            <a:avLst/>
          </a:prstGeom>
        </p:spPr>
        <p:txBody>
          <a:bodyPr/>
          <a:lstStyle>
            <a:lvl1pPr defTabSz="2267655">
              <a:defRPr b="1" spc="-215" sz="10788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Objective</a:t>
            </a:r>
          </a:p>
        </p:txBody>
      </p:sp>
      <p:sp>
        <p:nvSpPr>
          <p:cNvPr id="183" name="We'll employ CNN models to develop a classification system, leveraging MFCCs derived from spectrogram data in diverse formats.…"/>
          <p:cNvSpPr txBox="1"/>
          <p:nvPr>
            <p:ph type="body" idx="4294967295"/>
          </p:nvPr>
        </p:nvSpPr>
        <p:spPr>
          <a:xfrm>
            <a:off x="327859" y="5456209"/>
            <a:ext cx="23728282" cy="10193417"/>
          </a:xfrm>
          <a:prstGeom prst="rect">
            <a:avLst/>
          </a:prstGeom>
        </p:spPr>
        <p:txBody>
          <a:bodyPr/>
          <a:lstStyle/>
          <a:p>
            <a:pPr marL="0" indent="0" algn="just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We'll employ CNN models to develop a classification system, leveraging MFCCs derived from spectrogram data in diverse formats.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algn="just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algn="just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Through experimentation with various multi-layered architectures, we aim to identify the optimal model for accurately discerning human emotions.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REMA-D: Contains 7,442 clips from 91 actors, encompassing a diverse range of genders, ages, and races, expressing six emotions at four intensity levels.…"/>
          <p:cNvSpPr txBox="1"/>
          <p:nvPr>
            <p:ph type="title"/>
          </p:nvPr>
        </p:nvSpPr>
        <p:spPr>
          <a:xfrm>
            <a:off x="224387" y="2892057"/>
            <a:ext cx="23935226" cy="11484433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90000"/>
              </a:lnSpc>
              <a:spcBef>
                <a:spcPts val="4500"/>
              </a:spcBef>
              <a:defRPr spc="0" sz="4800"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CREMA-D</a:t>
            </a:r>
            <a:r>
              <a:t>: </a:t>
            </a:r>
            <a:r>
              <a:rPr>
                <a:solidFill>
                  <a:srgbClr val="EAE9FF"/>
                </a:solidFill>
              </a:rPr>
              <a:t>Contains 7,442 clips from 91 actors, encompassing a diverse range of genders, ages, and races, expressing six emotions at four intensity levels. </a:t>
            </a:r>
            <a:endParaRPr>
              <a:solidFill>
                <a:srgbClr val="EAE9FF"/>
              </a:solidFill>
            </a:endParaRPr>
          </a:p>
          <a:p>
            <a:pPr algn="just">
              <a:lnSpc>
                <a:spcPct val="90000"/>
              </a:lnSpc>
              <a:spcBef>
                <a:spcPts val="4500"/>
              </a:spcBef>
              <a:defRPr spc="0" sz="4800">
                <a:latin typeface="+mn-lt"/>
                <a:ea typeface="+mn-ea"/>
                <a:cs typeface="+mn-cs"/>
                <a:sym typeface="Helvetica Neue"/>
              </a:defRPr>
            </a:pPr>
            <a:endParaRPr>
              <a:solidFill>
                <a:srgbClr val="EAE9FF"/>
              </a:solidFill>
            </a:endParaRPr>
          </a:p>
          <a:p>
            <a:pPr algn="just">
              <a:lnSpc>
                <a:spcPct val="90000"/>
              </a:lnSpc>
              <a:spcBef>
                <a:spcPts val="4500"/>
              </a:spcBef>
              <a:defRPr spc="0" sz="4800"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RAVDESS</a:t>
            </a:r>
            <a:r>
              <a:t>: Consists of 1,440 files from 24 professional actors, with each actor vocalizing various emotions at two intensity levels, providing a comprehensive dataset for emotion recognition research. </a:t>
            </a:r>
          </a:p>
        </p:txBody>
      </p:sp>
      <p:sp>
        <p:nvSpPr>
          <p:cNvPr id="186" name="Dataset"/>
          <p:cNvSpPr txBox="1"/>
          <p:nvPr/>
        </p:nvSpPr>
        <p:spPr>
          <a:xfrm>
            <a:off x="200794" y="437689"/>
            <a:ext cx="6781119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11600">
                <a:solidFill>
                  <a:srgbClr val="FFFFFF"/>
                </a:solidFill>
              </a:defRPr>
            </a:lvl1pPr>
          </a:lstStyle>
          <a:p>
            <a:pPr/>
            <a:r>
              <a:t>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AVEE: Developed with the assistance of four native English speakers, this dataset includes 480 audio samples portraying seven emotions, with each emotion represented by 15 sentences, including common and distinct expressions.…"/>
          <p:cNvSpPr txBox="1"/>
          <p:nvPr/>
        </p:nvSpPr>
        <p:spPr>
          <a:xfrm>
            <a:off x="224387" y="2679339"/>
            <a:ext cx="23935226" cy="112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rPr b="1"/>
              <a:t>SAVEE: </a:t>
            </a:r>
            <a:r>
              <a:t>Developed with the assistance of four native English speakers, this dataset includes 480 audio samples portraying seven emotions, with each emotion represented by 15 sentences, including common and distinct expressions.  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endParaRPr b="1"/>
          </a:p>
          <a:p>
            <a:pPr algn="just">
              <a:defRPr>
                <a:solidFill>
                  <a:srgbClr val="FFFFFF"/>
                </a:solidFill>
              </a:defRPr>
            </a:pPr>
            <a:r>
              <a:rPr b="1"/>
              <a:t>TESS: </a:t>
            </a:r>
            <a:r>
              <a:t>Comprising recordings from two actresses, this dataset features 2,800 audio files of 200 target words spoken with different emotions, offering a structured organization of emotions within folders for efficient analysis.</a:t>
            </a:r>
          </a:p>
        </p:txBody>
      </p:sp>
      <p:sp>
        <p:nvSpPr>
          <p:cNvPr id="189" name="Dataset"/>
          <p:cNvSpPr txBox="1"/>
          <p:nvPr/>
        </p:nvSpPr>
        <p:spPr>
          <a:xfrm>
            <a:off x="200794" y="437689"/>
            <a:ext cx="6781119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11600">
                <a:solidFill>
                  <a:srgbClr val="FFFFFF"/>
                </a:solidFill>
              </a:defRPr>
            </a:lvl1pPr>
          </a:lstStyle>
          <a:p>
            <a:pPr/>
            <a:r>
              <a:t>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ethodology – Data Transformation &amp; Preprocessing"/>
          <p:cNvSpPr txBox="1"/>
          <p:nvPr/>
        </p:nvSpPr>
        <p:spPr>
          <a:xfrm>
            <a:off x="200794" y="-15713"/>
            <a:ext cx="24280924" cy="364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11600">
                <a:solidFill>
                  <a:srgbClr val="FFFFFF"/>
                </a:solidFill>
              </a:defRPr>
            </a:lvl1pPr>
          </a:lstStyle>
          <a:p>
            <a:pPr/>
            <a:r>
              <a:t>Methodology – Data Transformation &amp; Preprocessing  </a:t>
            </a:r>
          </a:p>
        </p:txBody>
      </p:sp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960" y="5613400"/>
            <a:ext cx="22778521" cy="4988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Methodology – Model building"/>
          <p:cNvSpPr txBox="1"/>
          <p:nvPr/>
        </p:nvSpPr>
        <p:spPr>
          <a:xfrm>
            <a:off x="51538" y="207108"/>
            <a:ext cx="24280923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11600">
                <a:solidFill>
                  <a:srgbClr val="FFFFFF"/>
                </a:solidFill>
              </a:defRPr>
            </a:lvl1pPr>
          </a:lstStyle>
          <a:p>
            <a:pPr/>
            <a:r>
              <a:t>Methodology – Model building   </a:t>
            </a:r>
          </a:p>
        </p:txBody>
      </p:sp>
      <p:pic>
        <p:nvPicPr>
          <p:cNvPr id="1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8203" y="3334380"/>
            <a:ext cx="19066107" cy="9774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Data Preprocessing"/>
          <p:cNvSpPr txBox="1"/>
          <p:nvPr>
            <p:ph type="title"/>
          </p:nvPr>
        </p:nvSpPr>
        <p:spPr>
          <a:xfrm>
            <a:off x="72804" y="-1000058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Data Preprocessing</a:t>
            </a:r>
          </a:p>
        </p:txBody>
      </p:sp>
      <p:sp>
        <p:nvSpPr>
          <p:cNvPr id="198" name="• Each observation in the dataset was assigned a label based on the accompanying data descriptions, ensuring individual categorization.…"/>
          <p:cNvSpPr txBox="1"/>
          <p:nvPr/>
        </p:nvSpPr>
        <p:spPr>
          <a:xfrm>
            <a:off x="32236" y="2769710"/>
            <a:ext cx="23935225" cy="333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just" defTabSz="315468">
              <a:lnSpc>
                <a:spcPts val="5100"/>
              </a:lnSpc>
              <a:spcBef>
                <a:spcPts val="0"/>
              </a:spcBef>
              <a:defRPr sz="3679">
                <a:solidFill>
                  <a:srgbClr val="FFFFFF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Each observation in the dataset was assigned a label based on the accompanying data descriptions, ensuring individual categorization.</a:t>
            </a:r>
          </a:p>
          <a:p>
            <a:pPr algn="just" defTabSz="315468">
              <a:lnSpc>
                <a:spcPts val="5100"/>
              </a:lnSpc>
              <a:spcBef>
                <a:spcPts val="0"/>
              </a:spcBef>
              <a:defRPr sz="3679">
                <a:solidFill>
                  <a:srgbClr val="FFFFFF"/>
                </a:solidFill>
              </a:defRPr>
            </a:pPr>
          </a:p>
          <a:p>
            <a:pPr algn="just" defTabSz="315468">
              <a:lnSpc>
                <a:spcPts val="5100"/>
              </a:lnSpc>
              <a:spcBef>
                <a:spcPts val="0"/>
              </a:spcBef>
              <a:defRPr sz="3679">
                <a:solidFill>
                  <a:srgbClr val="FFFFFF"/>
                </a:solidFill>
              </a:defRPr>
            </a:pPr>
            <a:endParaRPr sz="828">
              <a:latin typeface="Times Roman"/>
              <a:ea typeface="Times Roman"/>
              <a:cs typeface="Times Roman"/>
              <a:sym typeface="Times Roman"/>
            </a:endParaRPr>
          </a:p>
          <a:p>
            <a:pPr algn="just" defTabSz="315468">
              <a:lnSpc>
                <a:spcPts val="5100"/>
              </a:lnSpc>
              <a:spcBef>
                <a:spcPts val="0"/>
              </a:spcBef>
              <a:defRPr sz="3679">
                <a:solidFill>
                  <a:srgbClr val="FFFFFF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 </a:t>
            </a:r>
            <a:r>
              <a:t>Following this labeling process, all four datasets were amalgamated into a single comprehensive dataset, facilitating unified analysis and model training.</a:t>
            </a:r>
            <a:endParaRPr sz="828">
              <a:latin typeface="Times Roman"/>
              <a:ea typeface="Times Roman"/>
              <a:cs typeface="Times Roman"/>
              <a:sym typeface="Times Roman"/>
            </a:endParaRPr>
          </a:p>
          <a:p>
            <a:pPr algn="just" defTabSz="315468">
              <a:lnSpc>
                <a:spcPts val="1700"/>
              </a:lnSpc>
              <a:spcBef>
                <a:spcPts val="0"/>
              </a:spcBef>
              <a:defRPr sz="828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78" y="6868274"/>
            <a:ext cx="5988343" cy="2689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0975" y="6868274"/>
            <a:ext cx="5827427" cy="2689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94462" y="6838602"/>
            <a:ext cx="5228627" cy="268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663505" y="6945768"/>
            <a:ext cx="4639131" cy="253459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AVEE"/>
          <p:cNvSpPr txBox="1"/>
          <p:nvPr/>
        </p:nvSpPr>
        <p:spPr>
          <a:xfrm>
            <a:off x="20367221" y="9870775"/>
            <a:ext cx="199369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SAVEE</a:t>
            </a:r>
          </a:p>
        </p:txBody>
      </p:sp>
      <p:sp>
        <p:nvSpPr>
          <p:cNvPr id="204" name="TESS"/>
          <p:cNvSpPr txBox="1"/>
          <p:nvPr/>
        </p:nvSpPr>
        <p:spPr>
          <a:xfrm>
            <a:off x="14592926" y="9870775"/>
            <a:ext cx="162671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TESS</a:t>
            </a:r>
          </a:p>
        </p:txBody>
      </p:sp>
      <p:sp>
        <p:nvSpPr>
          <p:cNvPr id="205" name="CREMA"/>
          <p:cNvSpPr txBox="1"/>
          <p:nvPr/>
        </p:nvSpPr>
        <p:spPr>
          <a:xfrm>
            <a:off x="8467504" y="9870775"/>
            <a:ext cx="227045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CREMA</a:t>
            </a:r>
          </a:p>
        </p:txBody>
      </p:sp>
      <p:sp>
        <p:nvSpPr>
          <p:cNvPr id="206" name="RAVDESS"/>
          <p:cNvSpPr txBox="1"/>
          <p:nvPr/>
        </p:nvSpPr>
        <p:spPr>
          <a:xfrm>
            <a:off x="1946068" y="9870775"/>
            <a:ext cx="303245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RAVDESS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